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1" d="100"/>
          <a:sy n="51" d="100"/>
        </p:scale>
        <p:origin x="1387" y="17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4CBA4-8556-4E93-9FFC-D5240AB24903}" type="datetimeFigureOut">
              <a:rPr lang="el-GR" smtClean="0"/>
              <a:t>5/3/2019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576" y="476672"/>
            <a:ext cx="7772400" cy="1470025"/>
          </a:xfrm>
        </p:spPr>
        <p:txBody>
          <a:bodyPr>
            <a:normAutofit/>
          </a:bodyPr>
          <a:lstStyle/>
          <a:p>
            <a:r>
              <a:rPr lang="en-IN" dirty="0">
                <a:latin typeface="Britannic Bold" panose="020B09030607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Capstone Project – Report</a:t>
            </a:r>
            <a:endParaRPr lang="el-G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576" y="1628800"/>
            <a:ext cx="7848872" cy="460851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IN" dirty="0">
              <a:latin typeface="Britannic Bold" panose="020B09030607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</a:pPr>
            <a:r>
              <a:rPr lang="en-IN" dirty="0">
                <a:solidFill>
                  <a:schemeClr val="tx1"/>
                </a:solidFill>
                <a:latin typeface="Britannic Bold" panose="020B0903060703020204" pitchFamily="34" charset="0"/>
                <a:cs typeface="Times New Roman" panose="02020603050405020304" pitchFamily="18" charset="0"/>
              </a:rPr>
              <a:t>“The Battle of Neighbourhoods”</a:t>
            </a:r>
          </a:p>
          <a:p>
            <a: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</a:pPr>
            <a:r>
              <a:rPr lang="en-IN" dirty="0">
                <a:solidFill>
                  <a:schemeClr val="tx1"/>
                </a:solidFill>
                <a:latin typeface="Britannic Bold" panose="020B0903060703020204" pitchFamily="34" charset="0"/>
                <a:cs typeface="Times New Roman" panose="02020603050405020304" pitchFamily="18" charset="0"/>
              </a:rPr>
              <a:t>in Toronto</a:t>
            </a:r>
          </a:p>
          <a:p>
            <a:endParaRPr lang="el-G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836712"/>
            <a:ext cx="8004086" cy="269527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ChangeArrowheads="1"/>
          </p:cNvSpPr>
          <p:nvPr/>
        </p:nvSpPr>
        <p:spPr bwMode="auto">
          <a:xfrm>
            <a:off x="395536" y="188640"/>
            <a:ext cx="7088800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1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Calibri" pitchFamily="34" charset="0"/>
              <a:cs typeface="Times New Roman" pitchFamily="18" charset="0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 Analysis of results by machine learning (k-means)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 k = 5 clusters</a:t>
            </a:r>
            <a:endParaRPr lang="el-GR" sz="2400" dirty="0"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924944"/>
            <a:ext cx="6906986" cy="1723004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5517232"/>
            <a:ext cx="6939643" cy="63664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11560" y="2492896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Cluster0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755576" y="5013176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544" y="476672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Cluster2</a:t>
            </a: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980728"/>
            <a:ext cx="6994071" cy="272150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9552" y="3861048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Cluster3</a:t>
            </a:r>
          </a:p>
        </p:txBody>
      </p:sp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437112"/>
            <a:ext cx="7086715" cy="78921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9552" y="476672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Cluster4</a:t>
            </a: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980728"/>
            <a:ext cx="6950528" cy="305183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 noChangeArrowheads="1"/>
          </p:cNvSpPr>
          <p:nvPr/>
        </p:nvSpPr>
        <p:spPr bwMode="auto">
          <a:xfrm>
            <a:off x="427850" y="188640"/>
            <a:ext cx="459613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Discussion/Conclusion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4584" name="Picture 2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809" y="5157192"/>
            <a:ext cx="8924191" cy="792088"/>
          </a:xfrm>
          <a:prstGeom prst="rect">
            <a:avLst/>
          </a:prstGeom>
          <a:noFill/>
        </p:spPr>
      </p:pic>
      <p:sp>
        <p:nvSpPr>
          <p:cNvPr id="24586" name="Rectangle 10"/>
          <p:cNvSpPr>
            <a:spLocks noChangeArrowheads="1"/>
          </p:cNvSpPr>
          <p:nvPr/>
        </p:nvSpPr>
        <p:spPr bwMode="auto">
          <a:xfrm>
            <a:off x="219809" y="171212"/>
            <a:ext cx="8712968" cy="4985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</a:t>
            </a:r>
            <a:endParaRPr kumimoji="0" 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dirty="0">
              <a:solidFill>
                <a:srgbClr val="0070C0"/>
              </a:solidFill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The best option to open an ethnic Persian restaurant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is “Davisville”.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This area has less competition, and second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best population from other candidates. It is in area with average  income, i.e. can attract better all classes equally, in contrast  to “Forest Hill” which seems rather expensive.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The ‘Average income’ was the most distinctive property for the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neighborhoods, more important than other significant properties such as the population.  Below the best candidates, based on “Average income”:</a:t>
            </a:r>
            <a:endParaRPr kumimoji="0" 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544" y="332656"/>
            <a:ext cx="835292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Below a map of competition in </a:t>
            </a:r>
            <a:r>
              <a:rPr lang="en-US" sz="2400" b="1" i="1" dirty="0">
                <a:solidFill>
                  <a:srgbClr val="0070C0"/>
                </a:solidFill>
              </a:rPr>
              <a:t>Davisville</a:t>
            </a:r>
            <a:r>
              <a:rPr lang="en-US" dirty="0"/>
              <a:t>: </a:t>
            </a:r>
          </a:p>
          <a:p>
            <a:r>
              <a:rPr lang="en-US" dirty="0"/>
              <a:t>(restaurant types are represented via different colors):</a:t>
            </a:r>
            <a:endParaRPr lang="el-GR" dirty="0"/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196752"/>
            <a:ext cx="7920880" cy="41764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395536" y="356065"/>
            <a:ext cx="8161984" cy="5946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/ BUSINESS PROBLEM: </a:t>
            </a:r>
            <a:endParaRPr lang="en-IN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The current study will try to provide an optimum location for opening a new business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in Toronto city, based on: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algn="just">
              <a:lnSpc>
                <a:spcPct val="107000"/>
              </a:lnSpc>
              <a:spcAft>
                <a:spcPts val="0"/>
              </a:spcAft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SzPts val="1800"/>
              <a:buFont typeface="Wingdings" panose="05000000000000000000" pitchFamily="2" charset="2"/>
              <a:buChar char=""/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A neighbourhood’s property, e.g. the second most common language spoken (after English) in the neighbourhood,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algn="just">
              <a:lnSpc>
                <a:spcPct val="107000"/>
              </a:lnSpc>
              <a:spcAft>
                <a:spcPts val="0"/>
              </a:spcAft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SzPts val="1800"/>
              <a:buFont typeface="Wingdings" panose="05000000000000000000" pitchFamily="2" charset="2"/>
              <a:buChar char=""/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The number of competitors in the neighbourhood,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algn="just">
              <a:lnSpc>
                <a:spcPct val="107000"/>
              </a:lnSpc>
              <a:spcAft>
                <a:spcPts val="0"/>
              </a:spcAft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SzPts val="1800"/>
              <a:buFont typeface="Wingdings" panose="05000000000000000000" pitchFamily="2" charset="2"/>
              <a:buChar char=""/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The population density in the neighbourhood.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algn="just">
              <a:lnSpc>
                <a:spcPct val="107000"/>
              </a:lnSpc>
              <a:spcAft>
                <a:spcPts val="0"/>
              </a:spcAft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800"/>
              <a:buFont typeface="Wingdings" panose="05000000000000000000" pitchFamily="2" charset="2"/>
              <a:buChar char=""/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The average income of the neighbourhood.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ChangeArrowheads="1"/>
          </p:cNvSpPr>
          <p:nvPr/>
        </p:nvSpPr>
        <p:spPr bwMode="auto">
          <a:xfrm>
            <a:off x="107504" y="-449256"/>
            <a:ext cx="9036496" cy="76872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IN" sz="36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DESCRIPTION:</a:t>
            </a:r>
            <a:endParaRPr lang="en-IN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The datasets that will be used are for retrieving information about city’s neighbourhoods and their characteristics are taken from Wikipedia website for the Toronto demographic information: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b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</a:t>
            </a:r>
            <a:r>
              <a:rPr lang="en-IN" sz="2400" u="sng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https://en.wikipedia.org/wiki/</a:t>
            </a:r>
            <a:r>
              <a:rPr lang="en-IN" sz="2400" u="sng" dirty="0" err="1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Demographics_of_Toronto_neighbourhoods</a:t>
            </a:r>
            <a:br>
              <a:rPr lang="en-IN" sz="2400" u="sng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The geographic coordinates of the neighbourhoods of Old Toronto are taken from: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b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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File 'oldToronto.csv' which the latitude and longitude per neighbourhood in Toronto area.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l-G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ChangeArrowheads="1"/>
          </p:cNvSpPr>
          <p:nvPr/>
        </p:nvSpPr>
        <p:spPr bwMode="auto">
          <a:xfrm>
            <a:off x="0" y="-56292"/>
            <a:ext cx="8592417" cy="65652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METHODOLOGY:</a:t>
            </a:r>
            <a:endParaRPr lang="en-IN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u="sng" dirty="0"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1. Data wrangling</a:t>
            </a:r>
            <a:endParaRPr kumimoji="0" lang="el-GR" sz="24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For first step, the information in the Wikipedia link has to be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transformed in a suitable form that enables further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dataframe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analysis.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latin typeface="Arial" pitchFamily="34" charset="0"/>
                <a:cs typeface="Arial" pitchFamily="34" charset="0"/>
              </a:rPr>
              <a:t>2.  Add coordinates to the demographic data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latin typeface="Arial" pitchFamily="34" charset="0"/>
                <a:cs typeface="Arial" pitchFamily="34" charset="0"/>
              </a:rPr>
              <a:t>A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dd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latitude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and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longitude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data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,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by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merging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the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demographic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>
                <a:latin typeface="Arial" pitchFamily="34" charset="0"/>
                <a:cs typeface="Arial" pitchFamily="34" charset="0"/>
              </a:rPr>
              <a:t>dataframe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and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the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neighborhoods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The result is the following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dataframe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. 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A map depicts the neighborhoods 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As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shown below: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76672"/>
            <a:ext cx="6648376" cy="2545369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212976"/>
            <a:ext cx="6830912" cy="29302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ChangeArrowheads="1"/>
          </p:cNvSpPr>
          <p:nvPr/>
        </p:nvSpPr>
        <p:spPr bwMode="auto">
          <a:xfrm>
            <a:off x="251520" y="332656"/>
            <a:ext cx="8793754" cy="5447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Foursquare API</a:t>
            </a:r>
            <a:endParaRPr kumimoji="0" lang="el-GR" sz="3600" b="0" i="0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ea typeface="Calibri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Use the Foursquare API,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to get the venues for each neighborhood.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Further filter for limiting to “Restaurants’ only.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ea typeface="Calibri" pitchFamily="34" charset="0"/>
              <a:cs typeface="Times New Roman" pitchFamily="18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Assume language groups: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/>
              <a:t> 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Portuguese</a:t>
            </a:r>
            <a:r>
              <a:rPr lang="el-GR" sz="2400" dirty="0"/>
              <a:t> </a:t>
            </a:r>
            <a:r>
              <a:rPr lang="el-GR" sz="2400" dirty="0" err="1"/>
              <a:t>assume</a:t>
            </a:r>
            <a:r>
              <a:rPr lang="el-GR" sz="2400" dirty="0"/>
              <a:t> </a:t>
            </a:r>
            <a:r>
              <a:rPr lang="el-GR" sz="2400" dirty="0" err="1"/>
              <a:t>common</a:t>
            </a:r>
            <a:r>
              <a:rPr lang="el-GR" sz="2400" dirty="0"/>
              <a:t> </a:t>
            </a:r>
            <a:r>
              <a:rPr lang="el-GR" sz="2400" dirty="0" err="1"/>
              <a:t>ethnic</a:t>
            </a:r>
            <a:r>
              <a:rPr lang="el-GR" sz="2400" dirty="0"/>
              <a:t> </a:t>
            </a:r>
            <a:r>
              <a:rPr lang="el-GR" sz="2400" dirty="0" err="1"/>
              <a:t>group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Brazilian</a:t>
            </a:r>
            <a:r>
              <a:rPr lang="el-GR" sz="2400" dirty="0"/>
              <a:t> </a:t>
            </a:r>
            <a:r>
              <a:rPr lang="el-GR" sz="2400" dirty="0" err="1"/>
              <a:t>and</a:t>
            </a:r>
            <a:r>
              <a:rPr lang="el-GR" sz="2400" dirty="0"/>
              <a:t> </a:t>
            </a:r>
            <a:endParaRPr lang="en-US" sz="2400" dirty="0"/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/>
              <a:t>Portuguese</a:t>
            </a:r>
            <a:r>
              <a:rPr lang="el-GR" sz="2400" dirty="0"/>
              <a:t> </a:t>
            </a:r>
            <a:r>
              <a:rPr lang="el-GR" sz="2400" dirty="0" err="1"/>
              <a:t>Restaurants</a:t>
            </a:r>
            <a:r>
              <a:rPr lang="el-GR" sz="2400" dirty="0"/>
              <a:t>. </a:t>
            </a:r>
            <a:endParaRPr lang="en-US" sz="2400" dirty="0"/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/>
              <a:t> 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Japanese</a:t>
            </a:r>
            <a:r>
              <a:rPr lang="el-GR" sz="2400" dirty="0"/>
              <a:t> </a:t>
            </a:r>
            <a:r>
              <a:rPr lang="el-GR" sz="2400" dirty="0" err="1"/>
              <a:t>assume</a:t>
            </a:r>
            <a:r>
              <a:rPr lang="el-GR" sz="2400" dirty="0"/>
              <a:t> </a:t>
            </a:r>
            <a:r>
              <a:rPr lang="el-GR" sz="2400" dirty="0" err="1"/>
              <a:t>common</a:t>
            </a:r>
            <a:r>
              <a:rPr lang="el-GR" sz="2400" dirty="0"/>
              <a:t> </a:t>
            </a:r>
            <a:r>
              <a:rPr lang="el-GR" sz="2400" dirty="0" err="1"/>
              <a:t>ethnic</a:t>
            </a:r>
            <a:r>
              <a:rPr lang="el-GR" sz="2400" dirty="0"/>
              <a:t> </a:t>
            </a:r>
            <a:r>
              <a:rPr lang="el-GR" sz="2400" dirty="0" err="1"/>
              <a:t>group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Sushi</a:t>
            </a:r>
            <a:r>
              <a:rPr lang="el-GR" sz="2400" dirty="0"/>
              <a:t> </a:t>
            </a:r>
            <a:r>
              <a:rPr lang="el-GR" sz="2400" dirty="0" err="1"/>
              <a:t>and</a:t>
            </a:r>
            <a:r>
              <a:rPr lang="el-GR" sz="2400" dirty="0"/>
              <a:t> </a:t>
            </a:r>
            <a:r>
              <a:rPr lang="el-GR" sz="2400" dirty="0" err="1"/>
              <a:t>Japanese</a:t>
            </a:r>
            <a:r>
              <a:rPr lang="el-GR" sz="2400" dirty="0"/>
              <a:t> </a:t>
            </a:r>
            <a:endParaRPr lang="en-US" sz="2400" dirty="0"/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/>
              <a:t>Restaurants</a:t>
            </a:r>
            <a:r>
              <a:rPr lang="el-GR" sz="2400" dirty="0"/>
              <a:t>.  </a:t>
            </a:r>
            <a:endParaRPr lang="en-US" sz="2400" dirty="0"/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/>
              <a:t> 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Cantonese</a:t>
            </a:r>
            <a:r>
              <a:rPr lang="el-GR" sz="2400" dirty="0"/>
              <a:t> </a:t>
            </a:r>
            <a:r>
              <a:rPr lang="el-GR" sz="2400" dirty="0" err="1"/>
              <a:t>assumed</a:t>
            </a:r>
            <a:r>
              <a:rPr lang="el-GR" sz="2400" dirty="0"/>
              <a:t> </a:t>
            </a:r>
            <a:r>
              <a:rPr lang="el-GR" sz="2400" dirty="0" err="1"/>
              <a:t>common</a:t>
            </a:r>
            <a:r>
              <a:rPr lang="el-GR" sz="2400" dirty="0"/>
              <a:t> </a:t>
            </a:r>
            <a:r>
              <a:rPr lang="el-GR" sz="2400" dirty="0" err="1"/>
              <a:t>ethnic</a:t>
            </a:r>
            <a:r>
              <a:rPr lang="el-GR" sz="2400" dirty="0"/>
              <a:t> </a:t>
            </a:r>
            <a:r>
              <a:rPr lang="el-GR" sz="2400" dirty="0" err="1"/>
              <a:t>group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Thai, </a:t>
            </a:r>
            <a:r>
              <a:rPr lang="el-GR" sz="2400" dirty="0" err="1"/>
              <a:t>Taiwanese</a:t>
            </a:r>
            <a:r>
              <a:rPr lang="el-GR" sz="2400" dirty="0"/>
              <a:t>, </a:t>
            </a:r>
            <a:endParaRPr lang="en-US" sz="2400" dirty="0"/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/>
              <a:t>Vietnamese</a:t>
            </a:r>
            <a:r>
              <a:rPr lang="el-GR" sz="2400" dirty="0"/>
              <a:t>, </a:t>
            </a:r>
            <a:r>
              <a:rPr lang="el-GR" sz="2400" dirty="0" err="1"/>
              <a:t>Cantonese</a:t>
            </a:r>
            <a:r>
              <a:rPr lang="el-GR" sz="2400" dirty="0"/>
              <a:t>, </a:t>
            </a:r>
            <a:r>
              <a:rPr lang="el-GR" sz="2400" dirty="0" err="1"/>
              <a:t>Indonesian</a:t>
            </a:r>
            <a:r>
              <a:rPr lang="el-GR" sz="2400" dirty="0"/>
              <a:t> </a:t>
            </a:r>
            <a:r>
              <a:rPr lang="el-GR" sz="2400" dirty="0" err="1"/>
              <a:t>Restaurants</a:t>
            </a:r>
            <a:r>
              <a:rPr lang="el-GR" sz="2400" dirty="0"/>
              <a:t>. </a:t>
            </a:r>
            <a:endParaRPr lang="en-US" sz="2400" dirty="0"/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Mandarin</a:t>
            </a:r>
            <a:r>
              <a:rPr lang="el-GR" sz="2400" dirty="0"/>
              <a:t> </a:t>
            </a:r>
            <a:r>
              <a:rPr lang="el-GR" sz="2400" dirty="0" err="1"/>
              <a:t>as</a:t>
            </a:r>
            <a:r>
              <a:rPr lang="el-GR" sz="2400" dirty="0"/>
              <a:t> </a:t>
            </a:r>
            <a:r>
              <a:rPr lang="el-GR" sz="2400" dirty="0" err="1"/>
              <a:t>Chinese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Chinese</a:t>
            </a:r>
            <a:r>
              <a:rPr lang="el-GR" sz="2400" dirty="0"/>
              <a:t> </a:t>
            </a:r>
            <a:r>
              <a:rPr lang="el-GR" sz="2400" dirty="0" err="1"/>
              <a:t>Restaurant</a:t>
            </a:r>
            <a:r>
              <a:rPr lang="el-GR" sz="2400" dirty="0"/>
              <a:t>. 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) </a:t>
            </a:r>
            <a:endParaRPr kumimoji="0" 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4005064"/>
            <a:ext cx="7272808" cy="2450566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836712"/>
            <a:ext cx="7200800" cy="23290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87624" y="342900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summary of total restaurants per area and competition: </a:t>
            </a:r>
            <a:endParaRPr lang="el-GR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043608" y="188640"/>
            <a:ext cx="7704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competition per area: </a:t>
            </a:r>
            <a:endParaRPr lang="el-GR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544" y="404664"/>
            <a:ext cx="82809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We can then visualize in a map the number of competitors for each neighborhood:</a:t>
            </a:r>
            <a:endParaRPr lang="el-GR" sz="2400" dirty="0"/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628800"/>
            <a:ext cx="8208912" cy="44644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 noChangeArrowheads="1"/>
          </p:cNvSpPr>
          <p:nvPr/>
        </p:nvSpPr>
        <p:spPr bwMode="auto">
          <a:xfrm>
            <a:off x="467544" y="404664"/>
            <a:ext cx="7056783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Introduce weight factors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b="1" dirty="0">
              <a:latin typeface="Calibri" pitchFamily="34" charset="0"/>
              <a:cs typeface="Times New Roman" pitchFamily="18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Density of ethnic group restaurants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endParaRPr lang="en-US" sz="2400" b="1" dirty="0"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Density of ethnic</a:t>
            </a:r>
            <a:r>
              <a:rPr kumimoji="0" lang="en-US" sz="2400" b="1" i="0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population</a:t>
            </a:r>
            <a:endParaRPr kumimoji="0" lang="en-US" sz="24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420888"/>
            <a:ext cx="7704856" cy="2016224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509120"/>
            <a:ext cx="7704856" cy="20121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49</TotalTime>
  <Words>402</Words>
  <Application>Microsoft Office PowerPoint</Application>
  <PresentationFormat>On-screen Show (4:3)</PresentationFormat>
  <Paragraphs>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Britannic Bold</vt:lpstr>
      <vt:lpstr>Calibri</vt:lpstr>
      <vt:lpstr>Times New Roman</vt:lpstr>
      <vt:lpstr>Wingdings</vt:lpstr>
      <vt:lpstr>Office Theme</vt:lpstr>
      <vt:lpstr>Capstone Project – Report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Intracom S.A. Telecom Solutions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Report </dc:title>
  <dc:creator>Anastasakos Konstantinos</dc:creator>
  <cp:lastModifiedBy>SESHA SAI ABHISHEK SHOLAPUR</cp:lastModifiedBy>
  <cp:revision>13</cp:revision>
  <dcterms:created xsi:type="dcterms:W3CDTF">2018-10-26T06:38:20Z</dcterms:created>
  <dcterms:modified xsi:type="dcterms:W3CDTF">2019-03-04T19:33:07Z</dcterms:modified>
</cp:coreProperties>
</file>

<file path=docProps/thumbnail.jpeg>
</file>